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Syne" panose="020B0604020202020204" charset="0"/>
      <p:regular r:id="rId16"/>
    </p:embeddedFont>
    <p:embeddedFont>
      <p:font typeface="Syne Extra Bold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24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hyperlink" Target="https://www.youtube.com/watch?v=C1H4zIiCOa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Qz0KTGYJtUk" TargetMode="External"/><Relationship Id="rId5" Type="http://schemas.openxmlformats.org/officeDocument/2006/relationships/hyperlink" Target="https://developer.nvidia.com/blog/ray-tracing-essentials-part-4-the-ray-tracing-pipeline/" TargetMode="External"/><Relationship Id="rId4" Type="http://schemas.openxmlformats.org/officeDocument/2006/relationships/hyperlink" Target="https://developer.nvidia.com/rtx/raytrac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5958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Симуляция и оптимизация physics-based освещения на примере трассировки лучей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30014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Вавилина Екатерина P3230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34641"/>
            <a:ext cx="6748105" cy="6360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1087279"/>
            <a:ext cx="57276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Ускорение трассировки. Bounding Volume Hierarchy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108990" y="4262557"/>
            <a:ext cx="57276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Строим группы примитивов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108990" y="4795361"/>
            <a:ext cx="57276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Получаем иерархическое дерево групп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108990" y="5308695"/>
            <a:ext cx="57276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Ищем попадание в группу от корня к его наследникам до пересечения с примитивом</a:t>
            </a:r>
            <a:endParaRPr lang="en-US" sz="17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C8F98EE-FDDF-F2E6-8FF2-0369E5B5BC5B}"/>
              </a:ext>
            </a:extLst>
          </p:cNvPr>
          <p:cNvSpPr/>
          <p:nvPr/>
        </p:nvSpPr>
        <p:spPr>
          <a:xfrm>
            <a:off x="12438997" y="7598979"/>
            <a:ext cx="2144110" cy="56966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596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Ускорение трассировки. Surface Area Heuristic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3685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SAH - эвристика, используемая для оптимального построения BVH. Она минимизирует ожидаемую стоимость проверок пересечений луча с геометрией .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20997"/>
            <a:ext cx="7060406" cy="9073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15218" y="4179927"/>
            <a:ext cx="54288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Cost - стоимость проверки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415218" y="4746903"/>
            <a:ext cx="54288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A1 и A2 - площади поверхности левого и правого ящиков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15218" y="5676781"/>
            <a:ext cx="54288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 - площадь поверхности ящика-родителя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415218" y="6243757"/>
            <a:ext cx="54288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</a:t>
            </a:r>
            <a:r>
              <a:rPr lang="en-US" sz="1750" baseline="-250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traversal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​,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</a:t>
            </a:r>
            <a:r>
              <a:rPr lang="en-US" sz="1750" baseline="-250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intersect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​ - оценочные стоимости операций (обход и пересечение)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369F153-5FDE-3EED-5C97-39B54377EC2D}"/>
              </a:ext>
            </a:extLst>
          </p:cNvPr>
          <p:cNvSpPr/>
          <p:nvPr/>
        </p:nvSpPr>
        <p:spPr>
          <a:xfrm>
            <a:off x="12438997" y="7598979"/>
            <a:ext cx="2144110" cy="56966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396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Аппаратная поддержка трассировки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3700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732014"/>
            <a:ext cx="6625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RT Cores (Ray Tracing Cores) в GPU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4222433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Ускоряют поиск пересечений лучей в BVH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7861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5173623"/>
            <a:ext cx="3662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Acceleration Structures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664041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Особые иерархические структуры, которые помогают оптимально хранить и работать с BVH. 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8912A9-0893-8E3C-1B26-E47C3FD6A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212" y="0"/>
            <a:ext cx="553495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1660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Источники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3647956"/>
            <a:ext cx="927461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Документация NVIDIA о RTX и архитектуре аппаратной трассировки лучей: </a:t>
            </a:r>
            <a:r>
              <a:rPr lang="en-US" sz="130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https://developer.nvidia.com/rtx/raytracing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93790" y="4387810"/>
            <a:ext cx="927461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Конвейер трассировки лучей: </a:t>
            </a:r>
            <a:r>
              <a:rPr lang="en-US" sz="130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https://developer.nvidia.com/blog/ray-tracing-essentials-part-4-the-ray-tracing-pipeline/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93790" y="5127665"/>
            <a:ext cx="927461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Видео "Coding Adventure: Ray Tracing" — Sebastian Lague, YouTube: </a:t>
            </a:r>
            <a:r>
              <a:rPr lang="en-US" sz="130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https://www.youtube.com/watch?v=Qz0KTGYJtUk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93790" y="5867519"/>
            <a:ext cx="927461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Видео "Coding Adventure: Ray Tracing Optimization" — Sebastian Lague, YouTube: </a:t>
            </a:r>
            <a:r>
              <a:rPr lang="en-US" sz="130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https://www.youtube.com/watch?v=C1H4zIiCOaI</a:t>
            </a:r>
            <a:endParaRPr lang="en-US" sz="1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8466" y="3779758"/>
            <a:ext cx="3158133" cy="31581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491073" y="7129224"/>
            <a:ext cx="33530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книги от Nvidia по трассировке лучей</a:t>
            </a:r>
            <a:endParaRPr lang="en-US" sz="13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D5A27E3-0FF9-950F-5891-A793FFCEA6EA}"/>
              </a:ext>
            </a:extLst>
          </p:cNvPr>
          <p:cNvSpPr/>
          <p:nvPr/>
        </p:nvSpPr>
        <p:spPr>
          <a:xfrm>
            <a:off x="12438997" y="7598979"/>
            <a:ext cx="2144110" cy="56966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5106"/>
            <a:ext cx="7556421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Трассировка лучей позволяет моделировать свет так, как он ведёт себя в реальности — с учётом законов отражения, преломления и рассеивания. 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51757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Мы получаем: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3226237"/>
            <a:ext cx="3664863" cy="1784271"/>
          </a:xfrm>
          <a:prstGeom prst="roundRect">
            <a:avLst>
              <a:gd name="adj" fmla="val 5339"/>
            </a:avLst>
          </a:prstGeom>
          <a:solidFill>
            <a:srgbClr val="111A23"/>
          </a:solidFill>
          <a:ln w="7620">
            <a:solidFill>
              <a:srgbClr val="2A333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460671"/>
            <a:ext cx="319599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Рефлексы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05026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Отсвет цвета/света от окружающих объектов 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226237"/>
            <a:ext cx="3664863" cy="1784271"/>
          </a:xfrm>
          <a:prstGeom prst="roundRect">
            <a:avLst>
              <a:gd name="adj" fmla="val 5339"/>
            </a:avLst>
          </a:prstGeom>
          <a:solidFill>
            <a:srgbClr val="111A23"/>
          </a:solidFill>
          <a:ln w="7620">
            <a:solidFill>
              <a:srgbClr val="2A333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3460671"/>
            <a:ext cx="319599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Отражения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405026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 настоящему честные отражения 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237321"/>
            <a:ext cx="3664863" cy="2147173"/>
          </a:xfrm>
          <a:prstGeom prst="roundRect">
            <a:avLst>
              <a:gd name="adj" fmla="val 4437"/>
            </a:avLst>
          </a:prstGeom>
          <a:solidFill>
            <a:srgbClr val="111A23"/>
          </a:solidFill>
          <a:ln w="7620">
            <a:solidFill>
              <a:srgbClr val="2A333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471755"/>
            <a:ext cx="319599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Мягкие тени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06135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Полутени и плавный переход между тенью и светом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685467" y="5237321"/>
            <a:ext cx="3664863" cy="2147173"/>
          </a:xfrm>
          <a:prstGeom prst="roundRect">
            <a:avLst>
              <a:gd name="adj" fmla="val 4437"/>
            </a:avLst>
          </a:prstGeom>
          <a:solidFill>
            <a:srgbClr val="111A23"/>
          </a:solidFill>
          <a:ln w="7620">
            <a:solidFill>
              <a:srgbClr val="2A333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919901" y="5471755"/>
            <a:ext cx="319599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Glossiness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4919901" y="606135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Отражение зависит от цвета материала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427"/>
            <a:ext cx="8888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Конвейер трассировки лучей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877395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4" name="Shape 2"/>
          <p:cNvSpPr/>
          <p:nvPr/>
        </p:nvSpPr>
        <p:spPr>
          <a:xfrm>
            <a:off x="3968353" y="419695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2A333C"/>
          </a:solidFill>
          <a:ln/>
        </p:spPr>
      </p:sp>
      <p:sp>
        <p:nvSpPr>
          <p:cNvPr id="5" name="Shape 3"/>
          <p:cNvSpPr/>
          <p:nvPr/>
        </p:nvSpPr>
        <p:spPr>
          <a:xfrm>
            <a:off x="3728442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1A23"/>
          </a:solidFill>
          <a:ln w="7620">
            <a:solidFill>
              <a:srgbClr val="2A333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813512" y="46647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20604" y="2291834"/>
            <a:ext cx="592597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Генерация лучей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881432"/>
            <a:ext cx="59259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Отправка лучей из камеры через каждый пиксель Viewport (проекции области сцены, которую видит пользователь)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877395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2A333C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1A23"/>
          </a:solidFill>
          <a:ln w="7620">
            <a:solidFill>
              <a:srgbClr val="2A333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000" y="46647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352092" y="5784652"/>
            <a:ext cx="592609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Поиск пересечений с геометрией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52092" y="6374249"/>
            <a:ext cx="59260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Определение объектов, с которым лучи сталкиваются в течении своего "жизненного цикла". 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31448" y="419695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2A333C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91537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1A23"/>
          </a:solidFill>
          <a:ln w="7620">
            <a:solidFill>
              <a:srgbClr val="2A333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76607" y="46647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683698" y="2654737"/>
            <a:ext cx="592609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Расчет освещенности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3698" y="3244334"/>
            <a:ext cx="59260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Вычисление цвета и интенсивности света в точках пересечения и цвета пикселя Viewport </a:t>
            </a:r>
            <a:endParaRPr lang="en-US" sz="17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0603161-65EC-8939-DE8E-8B22AC88AA25}"/>
              </a:ext>
            </a:extLst>
          </p:cNvPr>
          <p:cNvSpPr/>
          <p:nvPr/>
        </p:nvSpPr>
        <p:spPr>
          <a:xfrm>
            <a:off x="12438997" y="7598979"/>
            <a:ext cx="2144110" cy="56966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6982"/>
            <a:ext cx="8888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Конвейер трассировки лучей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50" y="2729389"/>
            <a:ext cx="12072580" cy="33150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995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1002BB9-CAE6-28B4-5DE2-4BB1B0A327CD}"/>
              </a:ext>
            </a:extLst>
          </p:cNvPr>
          <p:cNvSpPr/>
          <p:nvPr/>
        </p:nvSpPr>
        <p:spPr>
          <a:xfrm>
            <a:off x="12438997" y="7598979"/>
            <a:ext cx="2144110" cy="56966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564975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Генерация лучей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932" y="1869877"/>
            <a:ext cx="6384607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Лучи из источника света в камеру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86" y="2576036"/>
            <a:ext cx="5905500" cy="36081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34419" y="1869877"/>
            <a:ext cx="6112550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Лучи из камеры в источник света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143" y="2576036"/>
            <a:ext cx="5950982" cy="36211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0932" y="6705600"/>
            <a:ext cx="13048536" cy="903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 первом случае мы генерируем слишком много лучей заря, да и источников света может быть много. Поэтому выбираем второй вариант реализации.</a:t>
            </a:r>
            <a:endParaRPr lang="en-US" sz="2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CD7575-B311-72C3-E975-CF6C654E8E66}"/>
              </a:ext>
            </a:extLst>
          </p:cNvPr>
          <p:cNvSpPr/>
          <p:nvPr/>
        </p:nvSpPr>
        <p:spPr>
          <a:xfrm>
            <a:off x="12438997" y="7598979"/>
            <a:ext cx="2144110" cy="56966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78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Генерация лучей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0867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Viewport и идущие к нему лучи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788920"/>
            <a:ext cx="6380559" cy="36496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35372" y="2170867"/>
            <a:ext cx="61087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Анимация увеличения количества лучей на пиксель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9488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79ACC6E-BCB6-A5E1-013C-0F926E1C10FF}"/>
              </a:ext>
            </a:extLst>
          </p:cNvPr>
          <p:cNvSpPr/>
          <p:nvPr/>
        </p:nvSpPr>
        <p:spPr>
          <a:xfrm>
            <a:off x="12438997" y="7598979"/>
            <a:ext cx="2144110" cy="56966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2025-05-10 15-47-58_1">
            <a:hlinkClick r:id="" action="ppaction://media"/>
            <a:extLst>
              <a:ext uri="{FF2B5EF4-FFF2-40B4-BE49-F238E27FC236}">
                <a16:creationId xmlns:a16="http://schemas.microsoft.com/office/drawing/2014/main" id="{F89F4E14-B0EE-7962-06F3-14AD37B657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35372" y="2831875"/>
            <a:ext cx="6335486" cy="3563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8829"/>
            <a:ext cx="5784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Путь луча по сцене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2" y="2412921"/>
            <a:ext cx="8633989" cy="3996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629865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Останавливаемся когда: 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9638943" y="3196840"/>
            <a:ext cx="4205168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Луч попал в источник света (оранжевый)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638943" y="4183154"/>
            <a:ext cx="4205168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Достигнут максимум отскоков (синий)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638943" y="5169468"/>
            <a:ext cx="4205168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Луч окончательно затух (зеленый)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3790" y="67578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8104929-DEA5-3EA2-F877-B0DC925B3239}"/>
              </a:ext>
            </a:extLst>
          </p:cNvPr>
          <p:cNvSpPr/>
          <p:nvPr/>
        </p:nvSpPr>
        <p:spPr>
          <a:xfrm>
            <a:off x="12438997" y="7598979"/>
            <a:ext cx="2144110" cy="56966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331238"/>
            <a:ext cx="4919305" cy="55671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665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Расчет столкновений. Рассеивание света.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924294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Луч отражается в случайном направлении.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632954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Для расчета освещенности может использоваться формула: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23510"/>
            <a:ext cx="2771537" cy="14111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6349" y="4999196"/>
            <a:ext cx="42313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 - итоговая освещенность пикселя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126349" y="5566172"/>
            <a:ext cx="42313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 - яркость луча на i уровне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4126349" y="6133148"/>
            <a:ext cx="42313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 - цвет материала на i уровне учетом затухания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938" y="1824276"/>
            <a:ext cx="4952405" cy="45810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7474" y="1014413"/>
            <a:ext cx="7649051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Расчет столкновения. Зеркальные отражений. 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747474" y="2669619"/>
            <a:ext cx="7649051" cy="1281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Если зеркало идеальное - всегда выбираем отражение. Иначе мы выбираем между отражением и рассеиванием на основании коэффициента отражения</a:t>
            </a:r>
            <a:endParaRPr lang="en-US" sz="21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4" y="4191119"/>
            <a:ext cx="6514028" cy="192964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7474" y="6361033"/>
            <a:ext cx="7649051" cy="854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81B61C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! Процесс построения отражений ресурсоемкий, так как нам надо знать полный путь луча до источник света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518</Words>
  <Application>Microsoft Office PowerPoint</Application>
  <PresentationFormat>Произвольный</PresentationFormat>
  <Paragraphs>78</Paragraphs>
  <Slides>13</Slides>
  <Notes>13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Syne</vt:lpstr>
      <vt:lpstr>Arial</vt:lpstr>
      <vt:lpstr>Syne Extra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Екатерина</cp:lastModifiedBy>
  <cp:revision>5</cp:revision>
  <dcterms:created xsi:type="dcterms:W3CDTF">2025-05-13T14:12:45Z</dcterms:created>
  <dcterms:modified xsi:type="dcterms:W3CDTF">2025-05-14T11:13:32Z</dcterms:modified>
</cp:coreProperties>
</file>